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  <p:sldMasterId id="2147483746" r:id="rId5"/>
  </p:sldMasterIdLst>
  <p:sldIdLst>
    <p:sldId id="270" r:id="rId6"/>
    <p:sldId id="271" r:id="rId7"/>
    <p:sldId id="275" r:id="rId8"/>
    <p:sldId id="276" r:id="rId9"/>
    <p:sldId id="283" r:id="rId10"/>
    <p:sldId id="284" r:id="rId11"/>
    <p:sldId id="278" r:id="rId12"/>
    <p:sldId id="285" r:id="rId13"/>
    <p:sldId id="279" r:id="rId14"/>
    <p:sldId id="280" r:id="rId15"/>
    <p:sldId id="281" r:id="rId16"/>
    <p:sldId id="289" r:id="rId17"/>
    <p:sldId id="290" r:id="rId18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08" userDrawn="1">
          <p15:clr>
            <a:srgbClr val="A4A3A4"/>
          </p15:clr>
        </p15:guide>
        <p15:guide id="2" pos="3168" userDrawn="1">
          <p15:clr>
            <a:srgbClr val="A4A3A4"/>
          </p15:clr>
        </p15:guide>
        <p15:guide id="3" pos="4728" userDrawn="1">
          <p15:clr>
            <a:srgbClr val="A4A3A4"/>
          </p15:clr>
        </p15:guide>
        <p15:guide id="4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96D"/>
    <a:srgbClr val="00909E"/>
    <a:srgbClr val="C9D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066" autoAdjust="0"/>
  </p:normalViewPr>
  <p:slideViewPr>
    <p:cSldViewPr snapToGrid="0" showGuides="1">
      <p:cViewPr varScale="1">
        <p:scale>
          <a:sx n="76" d="100"/>
          <a:sy n="76" d="100"/>
        </p:scale>
        <p:origin x="1454" y="62"/>
      </p:cViewPr>
      <p:guideLst>
        <p:guide orient="horz" pos="4608"/>
        <p:guide pos="3168"/>
        <p:guide pos="4728"/>
        <p:guide pos="17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80" d="100"/>
        <a:sy n="2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29200" y="5102717"/>
            <a:ext cx="5029200" cy="41380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  <a:latin typeface="Posterama" panose="020B0804020200020000" pitchFamily="34" charset="0"/>
                <a:cs typeface="Posterama" panose="020B0804020200020000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F17B4E-1744-AA49-95DF-F63246C155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29200" y="0"/>
            <a:ext cx="5029200" cy="77724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C8955-A400-6640-9E57-C35BA3E0E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0" y="2336663"/>
            <a:ext cx="4114800" cy="329184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 marL="50292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2pPr>
            <a:lvl3pPr marL="100584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3pPr>
            <a:lvl4pPr marL="150876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4pPr>
            <a:lvl5pPr marL="201168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5pPr>
          </a:lstStyle>
          <a:p>
            <a:pPr lvl="0"/>
            <a:r>
              <a:rPr lang="en-US" dirty="0"/>
              <a:t>CLICK TO ADD YOUR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571F0-9498-474F-93D9-4965BDB21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0" y="2927316"/>
            <a:ext cx="4114800" cy="3537279"/>
          </a:xfrm>
        </p:spPr>
        <p:txBody>
          <a:bodyPr anchor="t">
            <a:normAutofit/>
          </a:bodyPr>
          <a:lstStyle>
            <a:lvl1pPr algn="ctr">
              <a:spcBef>
                <a:spcPts val="1100"/>
              </a:spcBef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28662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8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orient="horz" pos="1080" userDrawn="1">
          <p15:clr>
            <a:srgbClr val="FBAE40"/>
          </p15:clr>
        </p15:guide>
        <p15:guide id="4" orient="horz" pos="1632" userDrawn="1">
          <p15:clr>
            <a:srgbClr val="FBAE40"/>
          </p15:clr>
        </p15:guide>
        <p15:guide id="5" orient="horz" pos="3408" userDrawn="1">
          <p15:clr>
            <a:srgbClr val="FBAE40"/>
          </p15:clr>
        </p15:guide>
        <p15:guide id="6" pos="3456" userDrawn="1">
          <p15:clr>
            <a:srgbClr val="FBAE40"/>
          </p15:clr>
        </p15:guide>
        <p15:guide id="7" pos="60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29200" y="5102717"/>
            <a:ext cx="5029200" cy="41380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  <a:latin typeface="Posterama" panose="020B0804020200020000" pitchFamily="34" charset="0"/>
                <a:cs typeface="Posterama" panose="020B0804020200020000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F17B4E-1744-AA49-95DF-F63246C155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29200" y="0"/>
            <a:ext cx="5029200" cy="7772400"/>
          </a:xfrm>
          <a:solidFill>
            <a:srgbClr val="00909E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A70C304-67DE-184C-BC96-1830D7820D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5516" y="4466723"/>
            <a:ext cx="4114800" cy="369332"/>
          </a:xfrm>
        </p:spPr>
        <p:txBody>
          <a:bodyPr>
            <a:norm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 marL="50292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2pPr>
            <a:lvl3pPr marL="100584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3pPr>
            <a:lvl4pPr marL="150876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4pPr>
            <a:lvl5pPr marL="201168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5pPr>
          </a:lstStyle>
          <a:p>
            <a:pPr lvl="0"/>
            <a:r>
              <a:rPr lang="en-US" dirty="0"/>
              <a:t>CLICK TO ADD YOUR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1E0FF-B19D-4ECC-AFB9-C68A97325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5516" y="1055993"/>
            <a:ext cx="4114800" cy="3401707"/>
          </a:xfrm>
        </p:spPr>
        <p:txBody>
          <a:bodyPr anchor="t">
            <a:noAutofit/>
          </a:bodyPr>
          <a:lstStyle>
            <a:lvl1pPr>
              <a:spcBef>
                <a:spcPts val="1100"/>
              </a:spcBef>
              <a:defRPr sz="56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4072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orient="horz" pos="2136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orient="horz" pos="2808" userDrawn="1">
          <p15:clr>
            <a:srgbClr val="FBAE40"/>
          </p15:clr>
        </p15:guide>
        <p15:guide id="5" orient="horz" pos="2976" userDrawn="1">
          <p15:clr>
            <a:srgbClr val="FBAE40"/>
          </p15:clr>
        </p15:guide>
        <p15:guide id="6" pos="3456" userDrawn="1">
          <p15:clr>
            <a:srgbClr val="FBAE40"/>
          </p15:clr>
        </p15:guide>
        <p15:guide id="7" pos="6048">
          <p15:clr>
            <a:srgbClr val="FBAE40"/>
          </p15:clr>
        </p15:guide>
        <p15:guide id="8" orient="horz" pos="460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29200" y="5102717"/>
            <a:ext cx="5029200" cy="41380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  <a:latin typeface="Posterama" panose="020B0804020200020000" pitchFamily="34" charset="0"/>
                <a:cs typeface="Posterama" panose="020B0804020200020000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F17B4E-1744-AA49-95DF-F63246C155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29200" y="0"/>
            <a:ext cx="5029200" cy="7772400"/>
          </a:xfrm>
          <a:solidFill>
            <a:srgbClr val="27496D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C8955-A400-6640-9E57-C35BA3E0E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8296" y="2060218"/>
            <a:ext cx="4114800" cy="369332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 marL="50292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2pPr>
            <a:lvl3pPr marL="100584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3pPr>
            <a:lvl4pPr marL="150876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4pPr>
            <a:lvl5pPr marL="201168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5pPr>
          </a:lstStyle>
          <a:p>
            <a:pPr lvl="0"/>
            <a:r>
              <a:rPr lang="en-US" dirty="0"/>
              <a:t>CLICK TO ADD YOUR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9145C-6EA0-4261-9528-7CE1AAC676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8294" y="2650870"/>
            <a:ext cx="4114801" cy="945766"/>
          </a:xfrm>
        </p:spPr>
        <p:txBody>
          <a:bodyPr anchor="t">
            <a:noAutofit/>
          </a:bodyPr>
          <a:lstStyle>
            <a:lvl1pPr algn="ctr">
              <a:spcBef>
                <a:spcPts val="1000"/>
              </a:spcBef>
              <a:defRPr sz="6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0996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orient="horz" pos="2112" userDrawn="1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orient="horz" pos="1464" userDrawn="1">
          <p15:clr>
            <a:srgbClr val="FBAE40"/>
          </p15:clr>
        </p15:guide>
        <p15:guide id="5" orient="horz" pos="3408">
          <p15:clr>
            <a:srgbClr val="FBAE40"/>
          </p15:clr>
        </p15:guide>
        <p15:guide id="6" pos="3456" userDrawn="1">
          <p15:clr>
            <a:srgbClr val="FBAE40"/>
          </p15:clr>
        </p15:guide>
        <p15:guide id="7" pos="6048">
          <p15:clr>
            <a:srgbClr val="FBAE40"/>
          </p15:clr>
        </p15:guide>
        <p15:guide id="8" orient="horz" pos="4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7EF0E91-3F15-41A9-875E-B447CD44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80224FC-036C-4581-8B2F-09E4152A5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9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5" r:id="rId2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4B2449-DB7C-451C-BDCA-4477CF97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13D4A-3D5E-4BAC-BE4C-D90B66105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A406-9036-4ABE-A031-30BA01060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D801D-631D-42B9-8959-8250CE989D1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3A6E6-C09F-445B-B099-A456C6E0D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3AA9-7C9D-4933-A22E-E87BBF152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6F24-662A-40FE-ACEA-1088BE4936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2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8.emf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8.emf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8.emf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starry sky">
            <a:extLst>
              <a:ext uri="{FF2B5EF4-FFF2-40B4-BE49-F238E27FC236}">
                <a16:creationId xmlns:a16="http://schemas.microsoft.com/office/drawing/2014/main" id="{9462B0A6-DA2C-4A48-B5A0-43BD2C55D6F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058400" cy="7772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7B5712-58BE-4451-B5F7-1543BF35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grpSp>
        <p:nvGrpSpPr>
          <p:cNvPr id="16" name="Group 15" descr="rocket ship with stars">
            <a:extLst>
              <a:ext uri="{FF2B5EF4-FFF2-40B4-BE49-F238E27FC236}">
                <a16:creationId xmlns:a16="http://schemas.microsoft.com/office/drawing/2014/main" id="{88DE51E2-892A-1546-9B03-323131CEAFBF}"/>
              </a:ext>
            </a:extLst>
          </p:cNvPr>
          <p:cNvGrpSpPr/>
          <p:nvPr/>
        </p:nvGrpSpPr>
        <p:grpSpPr>
          <a:xfrm>
            <a:off x="4360137" y="1359644"/>
            <a:ext cx="1023846" cy="630555"/>
            <a:chOff x="6471116" y="5081182"/>
            <a:chExt cx="2064307" cy="127134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EFEC94F-810F-1E42-9667-C26A0943E2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86" y="5240005"/>
              <a:ext cx="1126427" cy="1112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0315E73-8AB0-334E-9F24-CD1994A459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570900">
              <a:off x="8243323" y="5081182"/>
              <a:ext cx="292100" cy="685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A104F4-100E-C844-BA93-B76A77B581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4681868">
              <a:off x="6667966" y="5256264"/>
              <a:ext cx="292100" cy="6858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F32A4-3DE3-A24F-BE7B-42E663C42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3189" y="2282270"/>
            <a:ext cx="6977743" cy="717820"/>
          </a:xfrm>
        </p:spPr>
        <p:txBody>
          <a:bodyPr/>
          <a:lstStyle/>
          <a:p>
            <a:r>
              <a:rPr lang="en-US" sz="4000" dirty="0" err="1"/>
              <a:t>clustring</a:t>
            </a:r>
            <a:r>
              <a:rPr lang="en-US" sz="4000" dirty="0"/>
              <a:t>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CDBBC-366E-8691-0612-81350E08ECDE}"/>
              </a:ext>
            </a:extLst>
          </p:cNvPr>
          <p:cNvSpPr txBox="1"/>
          <p:nvPr/>
        </p:nvSpPr>
        <p:spPr>
          <a:xfrm>
            <a:off x="2694214" y="4063442"/>
            <a:ext cx="4669971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badi" panose="020F0502020204030204" pitchFamily="34" charset="0"/>
              </a:rPr>
              <a:t>Presented by: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800" kern="100" dirty="0">
                <a:solidFill>
                  <a:schemeClr val="bg1"/>
                </a:solidFill>
                <a:effectLst/>
                <a:latin typeface="Abad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Andrew Adel Labib.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800" kern="100" dirty="0" err="1">
                <a:solidFill>
                  <a:schemeClr val="bg1"/>
                </a:solidFill>
                <a:effectLst/>
                <a:latin typeface="Abad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Hussien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bad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Amin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bad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Abdelhafez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bad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800" kern="100" dirty="0">
                <a:solidFill>
                  <a:schemeClr val="bg1"/>
                </a:solidFill>
                <a:effectLst/>
                <a:latin typeface="Abad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Phoebe Thabit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bad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Wadea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bad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2800" kern="100" dirty="0">
                <a:solidFill>
                  <a:schemeClr val="bg1"/>
                </a:solidFill>
                <a:effectLst/>
                <a:latin typeface="Abad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Sandy Adel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bad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Latef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bad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4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749D833B-6342-7B48-AA3C-4EB7BE1FB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315"/>
            <a:ext cx="10058399" cy="304800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F390AD-3728-4481-AAEF-AD42B8B4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643" y="1053911"/>
            <a:ext cx="4701109" cy="1754604"/>
          </a:xfrm>
        </p:spPr>
        <p:txBody>
          <a:bodyPr/>
          <a:lstStyle/>
          <a:p>
            <a:r>
              <a:rPr lang="en-US" dirty="0"/>
              <a:t>Champion model</a:t>
            </a:r>
          </a:p>
        </p:txBody>
      </p:sp>
      <p:pic>
        <p:nvPicPr>
          <p:cNvPr id="8" name="Graphic 7" descr="ufo">
            <a:extLst>
              <a:ext uri="{FF2B5EF4-FFF2-40B4-BE49-F238E27FC236}">
                <a16:creationId xmlns:a16="http://schemas.microsoft.com/office/drawing/2014/main" id="{6AFB22F6-3305-F64B-A5F6-C06E1835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4550" y="375518"/>
            <a:ext cx="729297" cy="510507"/>
          </a:xfrm>
          <a:prstGeom prst="rect">
            <a:avLst/>
          </a:prstGeom>
        </p:spPr>
      </p:pic>
      <p:pic>
        <p:nvPicPr>
          <p:cNvPr id="12" name="Picture 11" descr="ufo">
            <a:extLst>
              <a:ext uri="{FF2B5EF4-FFF2-40B4-BE49-F238E27FC236}">
                <a16:creationId xmlns:a16="http://schemas.microsoft.com/office/drawing/2014/main" id="{DE2BFB7D-82DB-7341-BE1C-EB6785754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842" y="6923300"/>
            <a:ext cx="805416" cy="563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C98B20-3BD6-0F50-9ED1-9FB83EB1B9B8}"/>
              </a:ext>
            </a:extLst>
          </p:cNvPr>
          <p:cNvSpPr txBox="1"/>
          <p:nvPr/>
        </p:nvSpPr>
        <p:spPr>
          <a:xfrm>
            <a:off x="1001462" y="4350849"/>
            <a:ext cx="8784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champion model is: 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Hierarchical Clustering in LDA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gives the highest Kappa and silhouette score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FDBB0D-8EA7-33DC-7070-2AF8B1A84A2E}"/>
              </a:ext>
            </a:extLst>
          </p:cNvPr>
          <p:cNvSpPr txBox="1"/>
          <p:nvPr/>
        </p:nvSpPr>
        <p:spPr>
          <a:xfrm>
            <a:off x="1527350" y="3372577"/>
            <a:ext cx="726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kappa score in Hierarchical LDA =  0.64625</a:t>
            </a:r>
          </a:p>
          <a:p>
            <a:r>
              <a:rPr lang="it-IT" b="1" dirty="0"/>
              <a:t>silhouette score in Hierarchical LDA =  0.5071429274111481</a:t>
            </a:r>
          </a:p>
        </p:txBody>
      </p:sp>
    </p:spTree>
    <p:extLst>
      <p:ext uri="{BB962C8B-B14F-4D97-AF65-F5344CB8AC3E}">
        <p14:creationId xmlns:p14="http://schemas.microsoft.com/office/powerpoint/2010/main" val="81540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749D833B-6342-7B48-AA3C-4EB7BE1FB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314"/>
            <a:ext cx="10058399" cy="225334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F390AD-3728-4481-AAEF-AD42B8B4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101" y="996702"/>
            <a:ext cx="7204824" cy="982328"/>
          </a:xfrm>
        </p:spPr>
        <p:txBody>
          <a:bodyPr/>
          <a:lstStyle/>
          <a:p>
            <a:r>
              <a:rPr lang="en-US" dirty="0"/>
              <a:t>Error analysis </a:t>
            </a:r>
          </a:p>
        </p:txBody>
      </p:sp>
      <p:pic>
        <p:nvPicPr>
          <p:cNvPr id="8" name="Graphic 7" descr="ufo">
            <a:extLst>
              <a:ext uri="{FF2B5EF4-FFF2-40B4-BE49-F238E27FC236}">
                <a16:creationId xmlns:a16="http://schemas.microsoft.com/office/drawing/2014/main" id="{6AFB22F6-3305-F64B-A5F6-C06E1835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4550" y="267287"/>
            <a:ext cx="729297" cy="510507"/>
          </a:xfrm>
          <a:prstGeom prst="rect">
            <a:avLst/>
          </a:prstGeom>
        </p:spPr>
      </p:pic>
      <p:pic>
        <p:nvPicPr>
          <p:cNvPr id="12" name="Picture 11" descr="ufo">
            <a:extLst>
              <a:ext uri="{FF2B5EF4-FFF2-40B4-BE49-F238E27FC236}">
                <a16:creationId xmlns:a16="http://schemas.microsoft.com/office/drawing/2014/main" id="{DE2BFB7D-82DB-7341-BE1C-EB6785754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068" y="6941322"/>
            <a:ext cx="805416" cy="563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48547-79B1-CA7F-9E7D-0CC85A15D974}"/>
              </a:ext>
            </a:extLst>
          </p:cNvPr>
          <p:cNvSpPr txBox="1"/>
          <p:nvPr/>
        </p:nvSpPr>
        <p:spPr>
          <a:xfrm>
            <a:off x="1265655" y="2598939"/>
            <a:ext cx="747627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Elbow method for Bag of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5C838E-6DC2-E20D-469D-616AA9A36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63" y="3250045"/>
            <a:ext cx="5736299" cy="409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17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749D833B-6342-7B48-AA3C-4EB7BE1FB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314"/>
            <a:ext cx="10058399" cy="225334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F390AD-3728-4481-AAEF-AD42B8B4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101" y="996702"/>
            <a:ext cx="7204824" cy="982328"/>
          </a:xfrm>
        </p:spPr>
        <p:txBody>
          <a:bodyPr/>
          <a:lstStyle/>
          <a:p>
            <a:r>
              <a:rPr lang="en-US" dirty="0"/>
              <a:t>Error analysis </a:t>
            </a:r>
          </a:p>
        </p:txBody>
      </p:sp>
      <p:pic>
        <p:nvPicPr>
          <p:cNvPr id="8" name="Graphic 7" descr="ufo">
            <a:extLst>
              <a:ext uri="{FF2B5EF4-FFF2-40B4-BE49-F238E27FC236}">
                <a16:creationId xmlns:a16="http://schemas.microsoft.com/office/drawing/2014/main" id="{6AFB22F6-3305-F64B-A5F6-C06E1835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4550" y="267287"/>
            <a:ext cx="729297" cy="510507"/>
          </a:xfrm>
          <a:prstGeom prst="rect">
            <a:avLst/>
          </a:prstGeom>
        </p:spPr>
      </p:pic>
      <p:pic>
        <p:nvPicPr>
          <p:cNvPr id="12" name="Picture 11" descr="ufo">
            <a:extLst>
              <a:ext uri="{FF2B5EF4-FFF2-40B4-BE49-F238E27FC236}">
                <a16:creationId xmlns:a16="http://schemas.microsoft.com/office/drawing/2014/main" id="{DE2BFB7D-82DB-7341-BE1C-EB6785754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068" y="6941322"/>
            <a:ext cx="805416" cy="563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48547-79B1-CA7F-9E7D-0CC85A15D974}"/>
              </a:ext>
            </a:extLst>
          </p:cNvPr>
          <p:cNvSpPr txBox="1"/>
          <p:nvPr/>
        </p:nvSpPr>
        <p:spPr>
          <a:xfrm>
            <a:off x="1499349" y="2685871"/>
            <a:ext cx="7476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Akaike information criterion (AIC) and Bayesian information criterion (BIC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00B6F9-FDBA-C974-37A2-E9D1204F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40" y="3672828"/>
            <a:ext cx="6100920" cy="359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9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749D833B-6342-7B48-AA3C-4EB7BE1FB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314"/>
            <a:ext cx="10058399" cy="225334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F390AD-3728-4481-AAEF-AD42B8B4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101" y="996702"/>
            <a:ext cx="7204824" cy="982328"/>
          </a:xfrm>
        </p:spPr>
        <p:txBody>
          <a:bodyPr/>
          <a:lstStyle/>
          <a:p>
            <a:r>
              <a:rPr lang="en-US" dirty="0"/>
              <a:t>Error analysis </a:t>
            </a:r>
          </a:p>
        </p:txBody>
      </p:sp>
      <p:pic>
        <p:nvPicPr>
          <p:cNvPr id="8" name="Graphic 7" descr="ufo">
            <a:extLst>
              <a:ext uri="{FF2B5EF4-FFF2-40B4-BE49-F238E27FC236}">
                <a16:creationId xmlns:a16="http://schemas.microsoft.com/office/drawing/2014/main" id="{6AFB22F6-3305-F64B-A5F6-C06E1835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4550" y="267287"/>
            <a:ext cx="729297" cy="510507"/>
          </a:xfrm>
          <a:prstGeom prst="rect">
            <a:avLst/>
          </a:prstGeom>
        </p:spPr>
      </p:pic>
      <p:pic>
        <p:nvPicPr>
          <p:cNvPr id="12" name="Picture 11" descr="ufo">
            <a:extLst>
              <a:ext uri="{FF2B5EF4-FFF2-40B4-BE49-F238E27FC236}">
                <a16:creationId xmlns:a16="http://schemas.microsoft.com/office/drawing/2014/main" id="{DE2BFB7D-82DB-7341-BE1C-EB6785754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068" y="6941322"/>
            <a:ext cx="805416" cy="563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48547-79B1-CA7F-9E7D-0CC85A15D974}"/>
              </a:ext>
            </a:extLst>
          </p:cNvPr>
          <p:cNvSpPr txBox="1"/>
          <p:nvPr/>
        </p:nvSpPr>
        <p:spPr>
          <a:xfrm>
            <a:off x="1499349" y="2685871"/>
            <a:ext cx="7476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Using adjusted Rand index and Fowlkes-Mallows index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07B1D-C471-B63E-A730-538881F99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251" y="3153854"/>
            <a:ext cx="7064674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7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749D833B-6342-7B48-AA3C-4EB7BE1FB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058399" cy="36140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F390AD-3728-4481-AAEF-AD42B8B4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405" y="1442338"/>
            <a:ext cx="4114801" cy="1953787"/>
          </a:xfrm>
        </p:spPr>
        <p:txBody>
          <a:bodyPr/>
          <a:lstStyle/>
          <a:p>
            <a:r>
              <a:rPr lang="en-US" dirty="0"/>
              <a:t>Business case </a:t>
            </a:r>
          </a:p>
        </p:txBody>
      </p:sp>
      <p:pic>
        <p:nvPicPr>
          <p:cNvPr id="8" name="Graphic 7" descr="ufo">
            <a:extLst>
              <a:ext uri="{FF2B5EF4-FFF2-40B4-BE49-F238E27FC236}">
                <a16:creationId xmlns:a16="http://schemas.microsoft.com/office/drawing/2014/main" id="{6AFB22F6-3305-F64B-A5F6-C06E1835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9902" y="610740"/>
            <a:ext cx="729297" cy="510507"/>
          </a:xfrm>
          <a:prstGeom prst="rect">
            <a:avLst/>
          </a:prstGeom>
        </p:spPr>
      </p:pic>
      <p:pic>
        <p:nvPicPr>
          <p:cNvPr id="12" name="Picture 11" descr="ufo">
            <a:extLst>
              <a:ext uri="{FF2B5EF4-FFF2-40B4-BE49-F238E27FC236}">
                <a16:creationId xmlns:a16="http://schemas.microsoft.com/office/drawing/2014/main" id="{DE2BFB7D-82DB-7341-BE1C-EB6785754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097" y="6672928"/>
            <a:ext cx="805416" cy="563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DC6667-E61C-28C3-42AE-A0F0BE65EC5F}"/>
              </a:ext>
            </a:extLst>
          </p:cNvPr>
          <p:cNvSpPr txBox="1"/>
          <p:nvPr/>
        </p:nvSpPr>
        <p:spPr>
          <a:xfrm>
            <a:off x="763138" y="4170370"/>
            <a:ext cx="79473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five science fiction books about planet for five different authors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model combine similar sentences in the same cluster according to similarities</a:t>
            </a:r>
          </a:p>
        </p:txBody>
      </p:sp>
    </p:spTree>
    <p:extLst>
      <p:ext uri="{BB962C8B-B14F-4D97-AF65-F5344CB8AC3E}">
        <p14:creationId xmlns:p14="http://schemas.microsoft.com/office/powerpoint/2010/main" val="208928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view of Earth from space">
            <a:extLst>
              <a:ext uri="{FF2B5EF4-FFF2-40B4-BE49-F238E27FC236}">
                <a16:creationId xmlns:a16="http://schemas.microsoft.com/office/drawing/2014/main" id="{CC7D7541-EF52-6646-92B1-B25F38B7FD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058400" cy="77724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50660C-C008-4B16-8386-D01C98FC3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0" y="1329926"/>
            <a:ext cx="2819400" cy="903435"/>
          </a:xfrm>
        </p:spPr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8" name="Picture 7" descr="icon of planet and orbit">
            <a:extLst>
              <a:ext uri="{FF2B5EF4-FFF2-40B4-BE49-F238E27FC236}">
                <a16:creationId xmlns:a16="http://schemas.microsoft.com/office/drawing/2014/main" id="{0FE11CE5-65E9-A84B-9CF6-DE456DB3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23" y="666788"/>
            <a:ext cx="637953" cy="48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7E054-C0A0-BB38-399D-0E34F6E0F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06" y="2570818"/>
            <a:ext cx="1448254" cy="217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F71FE2-B0F2-29BC-CC1E-37625662E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639" y="2570818"/>
            <a:ext cx="1448254" cy="2172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DB07AE-2198-A77B-B52A-C26A25E31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072" y="2570818"/>
            <a:ext cx="1448254" cy="217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E75ED3-7D19-DECE-60F2-8303DEE04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505" y="2570818"/>
            <a:ext cx="1448254" cy="2165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955DD0-703B-34AE-F39D-3594C2BF6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381" y="2578059"/>
            <a:ext cx="1519396" cy="21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9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749D833B-6342-7B48-AA3C-4EB7BE1FB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313"/>
            <a:ext cx="10058399" cy="23622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F390AD-3728-4481-AAEF-AD42B8B4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886" y="866751"/>
            <a:ext cx="7890624" cy="1430135"/>
          </a:xfrm>
        </p:spPr>
        <p:txBody>
          <a:bodyPr/>
          <a:lstStyle/>
          <a:p>
            <a:r>
              <a:rPr lang="en-US" sz="4800" dirty="0"/>
              <a:t>Data preparation result</a:t>
            </a:r>
          </a:p>
        </p:txBody>
      </p:sp>
      <p:pic>
        <p:nvPicPr>
          <p:cNvPr id="8" name="Graphic 7" descr="ufo">
            <a:extLst>
              <a:ext uri="{FF2B5EF4-FFF2-40B4-BE49-F238E27FC236}">
                <a16:creationId xmlns:a16="http://schemas.microsoft.com/office/drawing/2014/main" id="{6AFB22F6-3305-F64B-A5F6-C06E1835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4549" y="145465"/>
            <a:ext cx="729297" cy="510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C3792-D36C-2286-3F6A-85400187C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48" y="2359610"/>
            <a:ext cx="84963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6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749D833B-6342-7B48-AA3C-4EB7BE1FB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313"/>
            <a:ext cx="10058399" cy="23622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F390AD-3728-4481-AAEF-AD42B8B4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886" y="866751"/>
            <a:ext cx="7890624" cy="1430135"/>
          </a:xfrm>
        </p:spPr>
        <p:txBody>
          <a:bodyPr/>
          <a:lstStyle/>
          <a:p>
            <a:r>
              <a:rPr lang="en-US" sz="4800" dirty="0"/>
              <a:t>Feature engineering result</a:t>
            </a:r>
          </a:p>
        </p:txBody>
      </p:sp>
      <p:pic>
        <p:nvPicPr>
          <p:cNvPr id="8" name="Graphic 7" descr="ufo">
            <a:extLst>
              <a:ext uri="{FF2B5EF4-FFF2-40B4-BE49-F238E27FC236}">
                <a16:creationId xmlns:a16="http://schemas.microsoft.com/office/drawing/2014/main" id="{6AFB22F6-3305-F64B-A5F6-C06E1835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4549" y="145465"/>
            <a:ext cx="729297" cy="510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73E77E-9936-BCE9-285F-986A7F94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82" y="2507665"/>
            <a:ext cx="8436429" cy="2173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221DBB-5FDD-8C9D-AD95-FD2B541A4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1" y="5060399"/>
            <a:ext cx="8561610" cy="2566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D52F5-AA75-646A-DA90-36CF9A75ED21}"/>
              </a:ext>
            </a:extLst>
          </p:cNvPr>
          <p:cNvSpPr txBox="1"/>
          <p:nvPr/>
        </p:nvSpPr>
        <p:spPr>
          <a:xfrm>
            <a:off x="4626424" y="4496191"/>
            <a:ext cx="80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6B201-790B-CB4E-9CE0-65A10E94FBBF}"/>
              </a:ext>
            </a:extLst>
          </p:cNvPr>
          <p:cNvSpPr txBox="1"/>
          <p:nvPr/>
        </p:nvSpPr>
        <p:spPr>
          <a:xfrm>
            <a:off x="4521647" y="7403068"/>
            <a:ext cx="101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34437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749D833B-6342-7B48-AA3C-4EB7BE1FB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313"/>
            <a:ext cx="10058399" cy="23622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F390AD-3728-4481-AAEF-AD42B8B4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886" y="866751"/>
            <a:ext cx="7890624" cy="1430135"/>
          </a:xfrm>
        </p:spPr>
        <p:txBody>
          <a:bodyPr/>
          <a:lstStyle/>
          <a:p>
            <a:r>
              <a:rPr lang="en-US" sz="4800" dirty="0"/>
              <a:t>Feature engineering result</a:t>
            </a:r>
          </a:p>
        </p:txBody>
      </p:sp>
      <p:pic>
        <p:nvPicPr>
          <p:cNvPr id="8" name="Graphic 7" descr="ufo">
            <a:extLst>
              <a:ext uri="{FF2B5EF4-FFF2-40B4-BE49-F238E27FC236}">
                <a16:creationId xmlns:a16="http://schemas.microsoft.com/office/drawing/2014/main" id="{6AFB22F6-3305-F64B-A5F6-C06E1835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4549" y="145465"/>
            <a:ext cx="729297" cy="510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D52F5-AA75-646A-DA90-36CF9A75ED21}"/>
              </a:ext>
            </a:extLst>
          </p:cNvPr>
          <p:cNvSpPr txBox="1"/>
          <p:nvPr/>
        </p:nvSpPr>
        <p:spPr>
          <a:xfrm>
            <a:off x="1496953" y="7192978"/>
            <a:ext cx="65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6B201-790B-CB4E-9CE0-65A10E94FBBF}"/>
              </a:ext>
            </a:extLst>
          </p:cNvPr>
          <p:cNvSpPr txBox="1"/>
          <p:nvPr/>
        </p:nvSpPr>
        <p:spPr>
          <a:xfrm>
            <a:off x="6023712" y="7192830"/>
            <a:ext cx="22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word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D9954-FD41-0A9C-1B02-8EAEF1BDA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955" y="2492312"/>
            <a:ext cx="5231263" cy="4666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7C9C0-4428-9F49-0906-F7FE29939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82" y="2507665"/>
            <a:ext cx="3152775" cy="465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749D833B-6342-7B48-AA3C-4EB7BE1FB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70757"/>
            <a:ext cx="10058399" cy="784315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F390AD-3728-4481-AAEF-AD42B8B4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468" y="1348217"/>
            <a:ext cx="4881462" cy="1953787"/>
          </a:xfrm>
        </p:spPr>
        <p:txBody>
          <a:bodyPr/>
          <a:lstStyle/>
          <a:p>
            <a:r>
              <a:rPr lang="en-US" dirty="0" err="1"/>
              <a:t>ClUSTRINg</a:t>
            </a:r>
            <a:r>
              <a:rPr lang="en-US" dirty="0"/>
              <a:t> models </a:t>
            </a:r>
          </a:p>
        </p:txBody>
      </p:sp>
      <p:pic>
        <p:nvPicPr>
          <p:cNvPr id="8" name="Graphic 7" descr="ufo">
            <a:extLst>
              <a:ext uri="{FF2B5EF4-FFF2-40B4-BE49-F238E27FC236}">
                <a16:creationId xmlns:a16="http://schemas.microsoft.com/office/drawing/2014/main" id="{6AFB22F6-3305-F64B-A5F6-C06E1835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4297" y="436107"/>
            <a:ext cx="729297" cy="510507"/>
          </a:xfrm>
          <a:prstGeom prst="rect">
            <a:avLst/>
          </a:prstGeom>
        </p:spPr>
      </p:pic>
      <p:pic>
        <p:nvPicPr>
          <p:cNvPr id="12" name="Picture 11" descr="ufo">
            <a:extLst>
              <a:ext uri="{FF2B5EF4-FFF2-40B4-BE49-F238E27FC236}">
                <a16:creationId xmlns:a16="http://schemas.microsoft.com/office/drawing/2014/main" id="{DE2BFB7D-82DB-7341-BE1C-EB6785754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097" y="6672928"/>
            <a:ext cx="805416" cy="563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DC6667-E61C-28C3-42AE-A0F0BE65EC5F}"/>
              </a:ext>
            </a:extLst>
          </p:cNvPr>
          <p:cNvSpPr txBox="1"/>
          <p:nvPr/>
        </p:nvSpPr>
        <p:spPr>
          <a:xfrm>
            <a:off x="690882" y="4017970"/>
            <a:ext cx="7947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 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Hierarchical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41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749D833B-6342-7B48-AA3C-4EB7BE1FB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70757"/>
            <a:ext cx="10058399" cy="784315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F390AD-3728-4481-AAEF-AD42B8B4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252" y="1407327"/>
            <a:ext cx="5665234" cy="110727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8" name="Graphic 7" descr="ufo">
            <a:extLst>
              <a:ext uri="{FF2B5EF4-FFF2-40B4-BE49-F238E27FC236}">
                <a16:creationId xmlns:a16="http://schemas.microsoft.com/office/drawing/2014/main" id="{6AFB22F6-3305-F64B-A5F6-C06E1835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4549" y="616391"/>
            <a:ext cx="729297" cy="510507"/>
          </a:xfrm>
          <a:prstGeom prst="rect">
            <a:avLst/>
          </a:prstGeom>
        </p:spPr>
      </p:pic>
      <p:pic>
        <p:nvPicPr>
          <p:cNvPr id="12" name="Picture 11" descr="ufo">
            <a:extLst>
              <a:ext uri="{FF2B5EF4-FFF2-40B4-BE49-F238E27FC236}">
                <a16:creationId xmlns:a16="http://schemas.microsoft.com/office/drawing/2014/main" id="{DE2BFB7D-82DB-7341-BE1C-EB6785754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097" y="6672928"/>
            <a:ext cx="805416" cy="563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DC6667-E61C-28C3-42AE-A0F0BE65EC5F}"/>
              </a:ext>
            </a:extLst>
          </p:cNvPr>
          <p:cNvSpPr txBox="1"/>
          <p:nvPr/>
        </p:nvSpPr>
        <p:spPr>
          <a:xfrm>
            <a:off x="1053202" y="3204508"/>
            <a:ext cx="7947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Kappa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Coherence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Silhouette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18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749D833B-6342-7B48-AA3C-4EB7BE1FB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314"/>
            <a:ext cx="10058399" cy="263434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F390AD-3728-4481-AAEF-AD42B8B4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85" y="809254"/>
            <a:ext cx="5147424" cy="1683575"/>
          </a:xfrm>
        </p:spPr>
        <p:txBody>
          <a:bodyPr/>
          <a:lstStyle/>
          <a:p>
            <a:r>
              <a:rPr lang="en-US" dirty="0"/>
              <a:t>Evaluation RESULT</a:t>
            </a:r>
          </a:p>
        </p:txBody>
      </p:sp>
      <p:pic>
        <p:nvPicPr>
          <p:cNvPr id="8" name="Graphic 7" descr="ufo">
            <a:extLst>
              <a:ext uri="{FF2B5EF4-FFF2-40B4-BE49-F238E27FC236}">
                <a16:creationId xmlns:a16="http://schemas.microsoft.com/office/drawing/2014/main" id="{6AFB22F6-3305-F64B-A5F6-C06E1835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4549" y="156046"/>
            <a:ext cx="729297" cy="510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2DE474-36A4-3F4C-E60F-015CDFFD0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278" y="2635530"/>
            <a:ext cx="7260007" cy="2716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56DC4-74B6-7AE9-62B3-6F7631A96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278" y="5351803"/>
            <a:ext cx="7260006" cy="23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34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7">
      <a:majorFont>
        <a:latin typeface="Posterama"/>
        <a:ea typeface=""/>
        <a:cs typeface=""/>
      </a:majorFont>
      <a:minorFont>
        <a:latin typeface="Postera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35832_win32_fixed" id="{85727752-3717-4166-B2D2-9F16A51016F1}" vid="{ADC7E2A7-C858-48E1-860F-7265876142A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0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35832_win32_fixed" id="{85727752-3717-4166-B2D2-9F16A51016F1}" vid="{42B57210-397D-4CF9-8D53-4E323A98AC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53298F-9606-4EF4-B34A-FF0396FB4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634CA6-DCC8-429E-A3FB-B7BF403540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1F4455-7B17-42FD-839A-944D43747D7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Outer space Father's Day cards</Template>
  <TotalTime>139</TotalTime>
  <Words>139</Words>
  <Application>Microsoft Office PowerPoint</Application>
  <PresentationFormat>Custom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Abadi</vt:lpstr>
      <vt:lpstr>Arial</vt:lpstr>
      <vt:lpstr>Avenir Next LT Pro</vt:lpstr>
      <vt:lpstr>Helvetica Neue</vt:lpstr>
      <vt:lpstr>Lato</vt:lpstr>
      <vt:lpstr>Posterama</vt:lpstr>
      <vt:lpstr>Times New Roman</vt:lpstr>
      <vt:lpstr>Wingdings</vt:lpstr>
      <vt:lpstr>Office Theme</vt:lpstr>
      <vt:lpstr>Custom Design</vt:lpstr>
      <vt:lpstr> </vt:lpstr>
      <vt:lpstr>Business case </vt:lpstr>
      <vt:lpstr>books</vt:lpstr>
      <vt:lpstr>Data preparation result</vt:lpstr>
      <vt:lpstr>Feature engineering result</vt:lpstr>
      <vt:lpstr>Feature engineering result</vt:lpstr>
      <vt:lpstr>ClUSTRINg models </vt:lpstr>
      <vt:lpstr>Evaluation</vt:lpstr>
      <vt:lpstr>Evaluation RESULT</vt:lpstr>
      <vt:lpstr>Champion model</vt:lpstr>
      <vt:lpstr>Error analysis </vt:lpstr>
      <vt:lpstr>Error analysis </vt:lpstr>
      <vt:lpstr>Error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Sandy 18323666</dc:creator>
  <cp:lastModifiedBy>hussien Amin</cp:lastModifiedBy>
  <cp:revision>6</cp:revision>
  <dcterms:created xsi:type="dcterms:W3CDTF">2023-06-25T09:24:30Z</dcterms:created>
  <dcterms:modified xsi:type="dcterms:W3CDTF">2023-06-25T13:59:56Z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